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122" d="100"/>
          <a:sy n="122" d="100"/>
        </p:scale>
        <p:origin x="232" y="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5421562366903588E-2"/>
          <c:y val="4.2878189864994878E-2"/>
          <c:w val="0.81573864711044919"/>
          <c:h val="0.78738052274715664"/>
        </c:manualLayout>
      </c:layout>
      <c:lineChart>
        <c:grouping val="standard"/>
        <c:varyColors val="0"/>
        <c:ser>
          <c:idx val="0"/>
          <c:order val="0"/>
          <c:tx>
            <c:strRef>
              <c:f>Sheet1!$E$1</c:f>
              <c:strCache>
                <c:ptCount val="1"/>
                <c:pt idx="0">
                  <c:v>temp °C</c:v>
                </c:pt>
              </c:strCache>
            </c:strRef>
          </c:tx>
          <c:spPr>
            <a:ln w="12700" cap="rnd">
              <a:solidFill>
                <a:schemeClr val="accent1"/>
              </a:solidFill>
              <a:round/>
            </a:ln>
            <a:effectLst/>
          </c:spPr>
          <c:marker>
            <c:symbol val="circle"/>
            <c:size val="4"/>
            <c:spPr>
              <a:solidFill>
                <a:schemeClr val="accent1"/>
              </a:solidFill>
              <a:ln w="9525">
                <a:solidFill>
                  <a:schemeClr val="accent1"/>
                </a:solidFill>
              </a:ln>
              <a:effectLst/>
            </c:spPr>
          </c:marker>
          <c:cat>
            <c:strRef>
              <c:f>Sheet1!$A$2:$A$25</c:f>
              <c:strCache>
                <c:ptCount val="24"/>
                <c:pt idx="0">
                  <c:v>S1</c:v>
                </c:pt>
                <c:pt idx="1">
                  <c:v>S2</c:v>
                </c:pt>
                <c:pt idx="2">
                  <c:v>S3</c:v>
                </c:pt>
                <c:pt idx="3">
                  <c:v>S4</c:v>
                </c:pt>
                <c:pt idx="4">
                  <c:v>S5</c:v>
                </c:pt>
                <c:pt idx="5">
                  <c:v>S6</c:v>
                </c:pt>
                <c:pt idx="6">
                  <c:v>S7</c:v>
                </c:pt>
                <c:pt idx="7">
                  <c:v>S8</c:v>
                </c:pt>
                <c:pt idx="8">
                  <c:v>S9</c:v>
                </c:pt>
                <c:pt idx="9">
                  <c:v>S10</c:v>
                </c:pt>
                <c:pt idx="10">
                  <c:v>S11</c:v>
                </c:pt>
                <c:pt idx="11">
                  <c:v>S12</c:v>
                </c:pt>
                <c:pt idx="12">
                  <c:v>S13</c:v>
                </c:pt>
                <c:pt idx="13">
                  <c:v>S14</c:v>
                </c:pt>
                <c:pt idx="14">
                  <c:v>S15</c:v>
                </c:pt>
                <c:pt idx="15">
                  <c:v>S16</c:v>
                </c:pt>
                <c:pt idx="16">
                  <c:v>S17</c:v>
                </c:pt>
                <c:pt idx="17">
                  <c:v>S18</c:v>
                </c:pt>
                <c:pt idx="18">
                  <c:v>S19</c:v>
                </c:pt>
                <c:pt idx="19">
                  <c:v>S20</c:v>
                </c:pt>
                <c:pt idx="20">
                  <c:v>S21</c:v>
                </c:pt>
                <c:pt idx="21">
                  <c:v>S22</c:v>
                </c:pt>
                <c:pt idx="22">
                  <c:v>S23</c:v>
                </c:pt>
                <c:pt idx="23">
                  <c:v>S24</c:v>
                </c:pt>
              </c:strCache>
            </c:strRef>
          </c:cat>
          <c:val>
            <c:numRef>
              <c:f>Sheet1!$E$2:$E$25</c:f>
              <c:numCache>
                <c:formatCode>General</c:formatCode>
                <c:ptCount val="24"/>
                <c:pt idx="0">
                  <c:v>29.11</c:v>
                </c:pt>
                <c:pt idx="1">
                  <c:v>28.92</c:v>
                </c:pt>
                <c:pt idx="2">
                  <c:v>28.98</c:v>
                </c:pt>
                <c:pt idx="3">
                  <c:v>28.96</c:v>
                </c:pt>
                <c:pt idx="4">
                  <c:v>29.04</c:v>
                </c:pt>
                <c:pt idx="5">
                  <c:v>28.99</c:v>
                </c:pt>
                <c:pt idx="6">
                  <c:v>28.9</c:v>
                </c:pt>
                <c:pt idx="7">
                  <c:v>29.47</c:v>
                </c:pt>
                <c:pt idx="8">
                  <c:v>29.57</c:v>
                </c:pt>
                <c:pt idx="9">
                  <c:v>29.51</c:v>
                </c:pt>
                <c:pt idx="10">
                  <c:v>29.47</c:v>
                </c:pt>
                <c:pt idx="11">
                  <c:v>29.32</c:v>
                </c:pt>
                <c:pt idx="12">
                  <c:v>29.24</c:v>
                </c:pt>
                <c:pt idx="13">
                  <c:v>29.11</c:v>
                </c:pt>
                <c:pt idx="14">
                  <c:v>28.74</c:v>
                </c:pt>
                <c:pt idx="15">
                  <c:v>28.53</c:v>
                </c:pt>
                <c:pt idx="16">
                  <c:v>28.48</c:v>
                </c:pt>
                <c:pt idx="17">
                  <c:v>29.58</c:v>
                </c:pt>
                <c:pt idx="18">
                  <c:v>28.7</c:v>
                </c:pt>
                <c:pt idx="19">
                  <c:v>28.94</c:v>
                </c:pt>
                <c:pt idx="20">
                  <c:v>30.41</c:v>
                </c:pt>
                <c:pt idx="21">
                  <c:v>29.99</c:v>
                </c:pt>
                <c:pt idx="22">
                  <c:v>30.43</c:v>
                </c:pt>
                <c:pt idx="23">
                  <c:v>30.88</c:v>
                </c:pt>
              </c:numCache>
            </c:numRef>
          </c:val>
          <c:smooth val="0"/>
          <c:extLst>
            <c:ext xmlns:c16="http://schemas.microsoft.com/office/drawing/2014/chart" uri="{C3380CC4-5D6E-409C-BE32-E72D297353CC}">
              <c16:uniqueId val="{00000000-FA63-AD44-A0F2-C71185A26105}"/>
            </c:ext>
          </c:extLst>
        </c:ser>
        <c:ser>
          <c:idx val="1"/>
          <c:order val="1"/>
          <c:tx>
            <c:strRef>
              <c:f>Sheet1!$K$1</c:f>
              <c:strCache>
                <c:ptCount val="1"/>
                <c:pt idx="0">
                  <c:v>DO mg/l</c:v>
                </c:pt>
              </c:strCache>
            </c:strRef>
          </c:tx>
          <c:spPr>
            <a:ln w="12700" cap="rnd">
              <a:solidFill>
                <a:schemeClr val="accent2"/>
              </a:solidFill>
              <a:round/>
            </a:ln>
            <a:effectLst/>
          </c:spPr>
          <c:marker>
            <c:symbol val="circle"/>
            <c:size val="4"/>
            <c:spPr>
              <a:solidFill>
                <a:schemeClr val="accent1"/>
              </a:solidFill>
              <a:ln w="9525">
                <a:solidFill>
                  <a:schemeClr val="accent2"/>
                </a:solidFill>
              </a:ln>
              <a:effectLst/>
            </c:spPr>
          </c:marker>
          <c:cat>
            <c:strRef>
              <c:f>Sheet1!$A$2:$A$25</c:f>
              <c:strCache>
                <c:ptCount val="24"/>
                <c:pt idx="0">
                  <c:v>S1</c:v>
                </c:pt>
                <c:pt idx="1">
                  <c:v>S2</c:v>
                </c:pt>
                <c:pt idx="2">
                  <c:v>S3</c:v>
                </c:pt>
                <c:pt idx="3">
                  <c:v>S4</c:v>
                </c:pt>
                <c:pt idx="4">
                  <c:v>S5</c:v>
                </c:pt>
                <c:pt idx="5">
                  <c:v>S6</c:v>
                </c:pt>
                <c:pt idx="6">
                  <c:v>S7</c:v>
                </c:pt>
                <c:pt idx="7">
                  <c:v>S8</c:v>
                </c:pt>
                <c:pt idx="8">
                  <c:v>S9</c:v>
                </c:pt>
                <c:pt idx="9">
                  <c:v>S10</c:v>
                </c:pt>
                <c:pt idx="10">
                  <c:v>S11</c:v>
                </c:pt>
                <c:pt idx="11">
                  <c:v>S12</c:v>
                </c:pt>
                <c:pt idx="12">
                  <c:v>S13</c:v>
                </c:pt>
                <c:pt idx="13">
                  <c:v>S14</c:v>
                </c:pt>
                <c:pt idx="14">
                  <c:v>S15</c:v>
                </c:pt>
                <c:pt idx="15">
                  <c:v>S16</c:v>
                </c:pt>
                <c:pt idx="16">
                  <c:v>S17</c:v>
                </c:pt>
                <c:pt idx="17">
                  <c:v>S18</c:v>
                </c:pt>
                <c:pt idx="18">
                  <c:v>S19</c:v>
                </c:pt>
                <c:pt idx="19">
                  <c:v>S20</c:v>
                </c:pt>
                <c:pt idx="20">
                  <c:v>S21</c:v>
                </c:pt>
                <c:pt idx="21">
                  <c:v>S22</c:v>
                </c:pt>
                <c:pt idx="22">
                  <c:v>S23</c:v>
                </c:pt>
                <c:pt idx="23">
                  <c:v>S24</c:v>
                </c:pt>
              </c:strCache>
            </c:strRef>
          </c:cat>
          <c:val>
            <c:numRef>
              <c:f>Sheet1!$K$2:$K$25</c:f>
              <c:numCache>
                <c:formatCode>General</c:formatCode>
                <c:ptCount val="24"/>
                <c:pt idx="0">
                  <c:v>3.5</c:v>
                </c:pt>
                <c:pt idx="1">
                  <c:v>4.37</c:v>
                </c:pt>
                <c:pt idx="2">
                  <c:v>3.5</c:v>
                </c:pt>
                <c:pt idx="3">
                  <c:v>3.28</c:v>
                </c:pt>
                <c:pt idx="4">
                  <c:v>3.18</c:v>
                </c:pt>
                <c:pt idx="5">
                  <c:v>2.96</c:v>
                </c:pt>
                <c:pt idx="6">
                  <c:v>2.74</c:v>
                </c:pt>
                <c:pt idx="7">
                  <c:v>3.35</c:v>
                </c:pt>
                <c:pt idx="8">
                  <c:v>3.14</c:v>
                </c:pt>
                <c:pt idx="9">
                  <c:v>3.09</c:v>
                </c:pt>
                <c:pt idx="10">
                  <c:v>2.89</c:v>
                </c:pt>
                <c:pt idx="11">
                  <c:v>2.65</c:v>
                </c:pt>
                <c:pt idx="12">
                  <c:v>2.19</c:v>
                </c:pt>
                <c:pt idx="13">
                  <c:v>1.71</c:v>
                </c:pt>
                <c:pt idx="14">
                  <c:v>1.38</c:v>
                </c:pt>
                <c:pt idx="15">
                  <c:v>1.29</c:v>
                </c:pt>
                <c:pt idx="16">
                  <c:v>1.34</c:v>
                </c:pt>
                <c:pt idx="17">
                  <c:v>2.76</c:v>
                </c:pt>
                <c:pt idx="18">
                  <c:v>2.41</c:v>
                </c:pt>
                <c:pt idx="19">
                  <c:v>3.08</c:v>
                </c:pt>
                <c:pt idx="20">
                  <c:v>3.99</c:v>
                </c:pt>
                <c:pt idx="21">
                  <c:v>3.65</c:v>
                </c:pt>
                <c:pt idx="22">
                  <c:v>4.08</c:v>
                </c:pt>
                <c:pt idx="23">
                  <c:v>3.81</c:v>
                </c:pt>
              </c:numCache>
            </c:numRef>
          </c:val>
          <c:smooth val="0"/>
          <c:extLst>
            <c:ext xmlns:c16="http://schemas.microsoft.com/office/drawing/2014/chart" uri="{C3380CC4-5D6E-409C-BE32-E72D297353CC}">
              <c16:uniqueId val="{00000001-FA63-AD44-A0F2-C71185A26105}"/>
            </c:ext>
          </c:extLst>
        </c:ser>
        <c:ser>
          <c:idx val="2"/>
          <c:order val="2"/>
          <c:tx>
            <c:strRef>
              <c:f>Sheet1!$L$1</c:f>
              <c:strCache>
                <c:ptCount val="1"/>
                <c:pt idx="0">
                  <c:v>pH</c:v>
                </c:pt>
              </c:strCache>
            </c:strRef>
          </c:tx>
          <c:spPr>
            <a:ln w="12700" cap="rnd">
              <a:solidFill>
                <a:schemeClr val="accent3"/>
              </a:solidFill>
              <a:round/>
            </a:ln>
            <a:effectLst/>
          </c:spPr>
          <c:marker>
            <c:symbol val="circle"/>
            <c:size val="4"/>
            <c:spPr>
              <a:solidFill>
                <a:schemeClr val="accent3"/>
              </a:solidFill>
              <a:ln w="9525">
                <a:solidFill>
                  <a:schemeClr val="accent3"/>
                </a:solidFill>
              </a:ln>
              <a:effectLst/>
            </c:spPr>
          </c:marker>
          <c:cat>
            <c:strRef>
              <c:f>Sheet1!$A$2:$A$25</c:f>
              <c:strCache>
                <c:ptCount val="24"/>
                <c:pt idx="0">
                  <c:v>S1</c:v>
                </c:pt>
                <c:pt idx="1">
                  <c:v>S2</c:v>
                </c:pt>
                <c:pt idx="2">
                  <c:v>S3</c:v>
                </c:pt>
                <c:pt idx="3">
                  <c:v>S4</c:v>
                </c:pt>
                <c:pt idx="4">
                  <c:v>S5</c:v>
                </c:pt>
                <c:pt idx="5">
                  <c:v>S6</c:v>
                </c:pt>
                <c:pt idx="6">
                  <c:v>S7</c:v>
                </c:pt>
                <c:pt idx="7">
                  <c:v>S8</c:v>
                </c:pt>
                <c:pt idx="8">
                  <c:v>S9</c:v>
                </c:pt>
                <c:pt idx="9">
                  <c:v>S10</c:v>
                </c:pt>
                <c:pt idx="10">
                  <c:v>S11</c:v>
                </c:pt>
                <c:pt idx="11">
                  <c:v>S12</c:v>
                </c:pt>
                <c:pt idx="12">
                  <c:v>S13</c:v>
                </c:pt>
                <c:pt idx="13">
                  <c:v>S14</c:v>
                </c:pt>
                <c:pt idx="14">
                  <c:v>S15</c:v>
                </c:pt>
                <c:pt idx="15">
                  <c:v>S16</c:v>
                </c:pt>
                <c:pt idx="16">
                  <c:v>S17</c:v>
                </c:pt>
                <c:pt idx="17">
                  <c:v>S18</c:v>
                </c:pt>
                <c:pt idx="18">
                  <c:v>S19</c:v>
                </c:pt>
                <c:pt idx="19">
                  <c:v>S20</c:v>
                </c:pt>
                <c:pt idx="20">
                  <c:v>S21</c:v>
                </c:pt>
                <c:pt idx="21">
                  <c:v>S22</c:v>
                </c:pt>
                <c:pt idx="22">
                  <c:v>S23</c:v>
                </c:pt>
                <c:pt idx="23">
                  <c:v>S24</c:v>
                </c:pt>
              </c:strCache>
            </c:strRef>
          </c:cat>
          <c:val>
            <c:numRef>
              <c:f>Sheet1!$L$2:$L$25</c:f>
              <c:numCache>
                <c:formatCode>General</c:formatCode>
                <c:ptCount val="24"/>
                <c:pt idx="0">
                  <c:v>7.76</c:v>
                </c:pt>
                <c:pt idx="1">
                  <c:v>7.75</c:v>
                </c:pt>
                <c:pt idx="2">
                  <c:v>7.84</c:v>
                </c:pt>
                <c:pt idx="3">
                  <c:v>7.76</c:v>
                </c:pt>
                <c:pt idx="4">
                  <c:v>7.79</c:v>
                </c:pt>
                <c:pt idx="5">
                  <c:v>7.75</c:v>
                </c:pt>
                <c:pt idx="6">
                  <c:v>7.66</c:v>
                </c:pt>
                <c:pt idx="7">
                  <c:v>7.8</c:v>
                </c:pt>
                <c:pt idx="8">
                  <c:v>7.77</c:v>
                </c:pt>
                <c:pt idx="9">
                  <c:v>7.74</c:v>
                </c:pt>
                <c:pt idx="10">
                  <c:v>7.67</c:v>
                </c:pt>
                <c:pt idx="11">
                  <c:v>7.64</c:v>
                </c:pt>
                <c:pt idx="12">
                  <c:v>7.53</c:v>
                </c:pt>
                <c:pt idx="13">
                  <c:v>7.48</c:v>
                </c:pt>
                <c:pt idx="14">
                  <c:v>7.37</c:v>
                </c:pt>
                <c:pt idx="15">
                  <c:v>7.33</c:v>
                </c:pt>
                <c:pt idx="16">
                  <c:v>7.36</c:v>
                </c:pt>
                <c:pt idx="17">
                  <c:v>7.4</c:v>
                </c:pt>
                <c:pt idx="18">
                  <c:v>7.43</c:v>
                </c:pt>
                <c:pt idx="19">
                  <c:v>7.41</c:v>
                </c:pt>
                <c:pt idx="20">
                  <c:v>8.11</c:v>
                </c:pt>
                <c:pt idx="21">
                  <c:v>7.96</c:v>
                </c:pt>
                <c:pt idx="22">
                  <c:v>7.37</c:v>
                </c:pt>
                <c:pt idx="23">
                  <c:v>7.26</c:v>
                </c:pt>
              </c:numCache>
            </c:numRef>
          </c:val>
          <c:smooth val="0"/>
          <c:extLst>
            <c:ext xmlns:c16="http://schemas.microsoft.com/office/drawing/2014/chart" uri="{C3380CC4-5D6E-409C-BE32-E72D297353CC}">
              <c16:uniqueId val="{00000002-FA63-AD44-A0F2-C71185A26105}"/>
            </c:ext>
          </c:extLst>
        </c:ser>
        <c:dLbls>
          <c:showLegendKey val="0"/>
          <c:showVal val="0"/>
          <c:showCatName val="0"/>
          <c:showSerName val="0"/>
          <c:showPercent val="0"/>
          <c:showBubbleSize val="0"/>
        </c:dLbls>
        <c:marker val="1"/>
        <c:smooth val="0"/>
        <c:axId val="194609248"/>
        <c:axId val="225885480"/>
      </c:lineChart>
      <c:catAx>
        <c:axId val="19460924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Sample location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NG"/>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225885480"/>
        <c:crosses val="autoZero"/>
        <c:auto val="1"/>
        <c:lblAlgn val="ctr"/>
        <c:lblOffset val="100"/>
        <c:noMultiLvlLbl val="0"/>
      </c:catAx>
      <c:valAx>
        <c:axId val="2258854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physico-chemical parameters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NG"/>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194609248"/>
        <c:crosses val="autoZero"/>
        <c:crossBetween val="between"/>
      </c:valAx>
      <c:spPr>
        <a:noFill/>
        <a:ln>
          <a:noFill/>
        </a:ln>
        <a:effectLst/>
      </c:spPr>
    </c:plotArea>
    <c:legend>
      <c:legendPos val="r"/>
      <c:layout>
        <c:manualLayout>
          <c:xMode val="edge"/>
          <c:yMode val="edge"/>
          <c:x val="0.8603530851971849"/>
          <c:y val="0.40555913800017324"/>
          <c:w val="0.13964691480281508"/>
          <c:h val="0.1888814302228737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legend>
    <c:plotVisOnly val="1"/>
    <c:dispBlanksAs val="gap"/>
    <c:showDLblsOverMax val="0"/>
  </c:chart>
  <c:spPr>
    <a:noFill/>
    <a:ln>
      <a:noFill/>
    </a:ln>
    <a:effectLst/>
  </c:spPr>
  <c:txPr>
    <a:bodyPr/>
    <a:lstStyle/>
    <a:p>
      <a:pPr>
        <a:defRPr/>
      </a:pPr>
      <a:endParaRPr lang="en-NG"/>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sedimet!$D$2</c:f>
              <c:strCache>
                <c:ptCount val="1"/>
                <c:pt idx="0">
                  <c:v>Zn mg/g</c:v>
                </c:pt>
              </c:strCache>
            </c:strRef>
          </c:tx>
          <c:spPr>
            <a:solidFill>
              <a:schemeClr val="accent1"/>
            </a:solidFill>
            <a:ln>
              <a:noFill/>
            </a:ln>
            <a:effectLst/>
          </c:spPr>
          <c:invertIfNegative val="0"/>
          <c:cat>
            <c:strRef>
              <c:f>sedimet!$A$3:$A$18</c:f>
              <c:strCache>
                <c:ptCount val="16"/>
                <c:pt idx="0">
                  <c:v>S1</c:v>
                </c:pt>
                <c:pt idx="1">
                  <c:v>S2</c:v>
                </c:pt>
                <c:pt idx="2">
                  <c:v>S3</c:v>
                </c:pt>
                <c:pt idx="3">
                  <c:v>S4</c:v>
                </c:pt>
                <c:pt idx="4">
                  <c:v>S5</c:v>
                </c:pt>
                <c:pt idx="5">
                  <c:v>S6</c:v>
                </c:pt>
                <c:pt idx="6">
                  <c:v>S7</c:v>
                </c:pt>
                <c:pt idx="7">
                  <c:v>S8</c:v>
                </c:pt>
                <c:pt idx="8">
                  <c:v>S9</c:v>
                </c:pt>
                <c:pt idx="9">
                  <c:v>S10</c:v>
                </c:pt>
                <c:pt idx="10">
                  <c:v>S11</c:v>
                </c:pt>
                <c:pt idx="11">
                  <c:v>S12</c:v>
                </c:pt>
                <c:pt idx="12">
                  <c:v>S13</c:v>
                </c:pt>
                <c:pt idx="13">
                  <c:v>S14</c:v>
                </c:pt>
                <c:pt idx="14">
                  <c:v>S15</c:v>
                </c:pt>
                <c:pt idx="15">
                  <c:v>S16</c:v>
                </c:pt>
              </c:strCache>
            </c:strRef>
          </c:cat>
          <c:val>
            <c:numRef>
              <c:f>sedimet!$D$3:$D$18</c:f>
              <c:numCache>
                <c:formatCode>General</c:formatCode>
                <c:ptCount val="16"/>
                <c:pt idx="0">
                  <c:v>21.957599999999999</c:v>
                </c:pt>
                <c:pt idx="1">
                  <c:v>18.104800000000001</c:v>
                </c:pt>
                <c:pt idx="2">
                  <c:v>21.4648</c:v>
                </c:pt>
                <c:pt idx="3">
                  <c:v>16.968</c:v>
                </c:pt>
                <c:pt idx="4">
                  <c:v>19.3032</c:v>
                </c:pt>
                <c:pt idx="5">
                  <c:v>17.250800000000002</c:v>
                </c:pt>
                <c:pt idx="6">
                  <c:v>21.845600000000001</c:v>
                </c:pt>
                <c:pt idx="7">
                  <c:v>19.812799999999999</c:v>
                </c:pt>
                <c:pt idx="8">
                  <c:v>20.117999999999999</c:v>
                </c:pt>
                <c:pt idx="9">
                  <c:v>24.065999999999999</c:v>
                </c:pt>
                <c:pt idx="10">
                  <c:v>21.047599999999999</c:v>
                </c:pt>
                <c:pt idx="11">
                  <c:v>21.313600000000001</c:v>
                </c:pt>
                <c:pt idx="12">
                  <c:v>22.946000000000002</c:v>
                </c:pt>
                <c:pt idx="13">
                  <c:v>22.926400000000001</c:v>
                </c:pt>
                <c:pt idx="14">
                  <c:v>21.691600000000001</c:v>
                </c:pt>
                <c:pt idx="15">
                  <c:v>21.691600000000001</c:v>
                </c:pt>
              </c:numCache>
            </c:numRef>
          </c:val>
          <c:extLst>
            <c:ext xmlns:c16="http://schemas.microsoft.com/office/drawing/2014/chart" uri="{C3380CC4-5D6E-409C-BE32-E72D297353CC}">
              <c16:uniqueId val="{00000000-BFED-9C4B-B926-B4E6C5E8F5B3}"/>
            </c:ext>
          </c:extLst>
        </c:ser>
        <c:ser>
          <c:idx val="1"/>
          <c:order val="1"/>
          <c:tx>
            <c:strRef>
              <c:f>sedimet!$E$2</c:f>
              <c:strCache>
                <c:ptCount val="1"/>
                <c:pt idx="0">
                  <c:v>Cu mg/g</c:v>
                </c:pt>
              </c:strCache>
            </c:strRef>
          </c:tx>
          <c:spPr>
            <a:solidFill>
              <a:schemeClr val="accent2"/>
            </a:solidFill>
            <a:ln>
              <a:noFill/>
            </a:ln>
            <a:effectLst/>
          </c:spPr>
          <c:invertIfNegative val="0"/>
          <c:cat>
            <c:strRef>
              <c:f>sedimet!$A$3:$A$18</c:f>
              <c:strCache>
                <c:ptCount val="16"/>
                <c:pt idx="0">
                  <c:v>S1</c:v>
                </c:pt>
                <c:pt idx="1">
                  <c:v>S2</c:v>
                </c:pt>
                <c:pt idx="2">
                  <c:v>S3</c:v>
                </c:pt>
                <c:pt idx="3">
                  <c:v>S4</c:v>
                </c:pt>
                <c:pt idx="4">
                  <c:v>S5</c:v>
                </c:pt>
                <c:pt idx="5">
                  <c:v>S6</c:v>
                </c:pt>
                <c:pt idx="6">
                  <c:v>S7</c:v>
                </c:pt>
                <c:pt idx="7">
                  <c:v>S8</c:v>
                </c:pt>
                <c:pt idx="8">
                  <c:v>S9</c:v>
                </c:pt>
                <c:pt idx="9">
                  <c:v>S10</c:v>
                </c:pt>
                <c:pt idx="10">
                  <c:v>S11</c:v>
                </c:pt>
                <c:pt idx="11">
                  <c:v>S12</c:v>
                </c:pt>
                <c:pt idx="12">
                  <c:v>S13</c:v>
                </c:pt>
                <c:pt idx="13">
                  <c:v>S14</c:v>
                </c:pt>
                <c:pt idx="14">
                  <c:v>S15</c:v>
                </c:pt>
                <c:pt idx="15">
                  <c:v>S16</c:v>
                </c:pt>
              </c:strCache>
            </c:strRef>
          </c:cat>
          <c:val>
            <c:numRef>
              <c:f>sedimet!$E$3:$E$18</c:f>
              <c:numCache>
                <c:formatCode>General</c:formatCode>
                <c:ptCount val="16"/>
                <c:pt idx="0">
                  <c:v>12.476800000000001</c:v>
                </c:pt>
                <c:pt idx="1">
                  <c:v>8.4923999999999999</c:v>
                </c:pt>
                <c:pt idx="2">
                  <c:v>7.7504</c:v>
                </c:pt>
                <c:pt idx="3">
                  <c:v>7.0728</c:v>
                </c:pt>
                <c:pt idx="4">
                  <c:v>7.9968000000000004</c:v>
                </c:pt>
                <c:pt idx="5">
                  <c:v>2.6236000000000002</c:v>
                </c:pt>
                <c:pt idx="6">
                  <c:v>11.55</c:v>
                </c:pt>
                <c:pt idx="7">
                  <c:v>7.6272000000000002</c:v>
                </c:pt>
                <c:pt idx="8">
                  <c:v>1.7276</c:v>
                </c:pt>
                <c:pt idx="9">
                  <c:v>10.1892</c:v>
                </c:pt>
                <c:pt idx="10">
                  <c:v>9.6655999999999995</c:v>
                </c:pt>
                <c:pt idx="11">
                  <c:v>9.8195999999999994</c:v>
                </c:pt>
                <c:pt idx="12">
                  <c:v>12.9696</c:v>
                </c:pt>
                <c:pt idx="13">
                  <c:v>10.4384</c:v>
                </c:pt>
                <c:pt idx="14">
                  <c:v>10.962</c:v>
                </c:pt>
                <c:pt idx="15">
                  <c:v>9.1083999999999996</c:v>
                </c:pt>
              </c:numCache>
            </c:numRef>
          </c:val>
          <c:extLst>
            <c:ext xmlns:c16="http://schemas.microsoft.com/office/drawing/2014/chart" uri="{C3380CC4-5D6E-409C-BE32-E72D297353CC}">
              <c16:uniqueId val="{00000001-BFED-9C4B-B926-B4E6C5E8F5B3}"/>
            </c:ext>
          </c:extLst>
        </c:ser>
        <c:ser>
          <c:idx val="2"/>
          <c:order val="2"/>
          <c:tx>
            <c:strRef>
              <c:f>sedimet!$C$2</c:f>
              <c:strCache>
                <c:ptCount val="1"/>
                <c:pt idx="0">
                  <c:v>Pb mg/g</c:v>
                </c:pt>
              </c:strCache>
            </c:strRef>
          </c:tx>
          <c:spPr>
            <a:solidFill>
              <a:schemeClr val="accent3"/>
            </a:solidFill>
            <a:ln>
              <a:noFill/>
            </a:ln>
            <a:effectLst/>
          </c:spPr>
          <c:invertIfNegative val="0"/>
          <c:cat>
            <c:strRef>
              <c:f>sedimet!$A$3:$A$18</c:f>
              <c:strCache>
                <c:ptCount val="16"/>
                <c:pt idx="0">
                  <c:v>S1</c:v>
                </c:pt>
                <c:pt idx="1">
                  <c:v>S2</c:v>
                </c:pt>
                <c:pt idx="2">
                  <c:v>S3</c:v>
                </c:pt>
                <c:pt idx="3">
                  <c:v>S4</c:v>
                </c:pt>
                <c:pt idx="4">
                  <c:v>S5</c:v>
                </c:pt>
                <c:pt idx="5">
                  <c:v>S6</c:v>
                </c:pt>
                <c:pt idx="6">
                  <c:v>S7</c:v>
                </c:pt>
                <c:pt idx="7">
                  <c:v>S8</c:v>
                </c:pt>
                <c:pt idx="8">
                  <c:v>S9</c:v>
                </c:pt>
                <c:pt idx="9">
                  <c:v>S10</c:v>
                </c:pt>
                <c:pt idx="10">
                  <c:v>S11</c:v>
                </c:pt>
                <c:pt idx="11">
                  <c:v>S12</c:v>
                </c:pt>
                <c:pt idx="12">
                  <c:v>S13</c:v>
                </c:pt>
                <c:pt idx="13">
                  <c:v>S14</c:v>
                </c:pt>
                <c:pt idx="14">
                  <c:v>S15</c:v>
                </c:pt>
                <c:pt idx="15">
                  <c:v>S16</c:v>
                </c:pt>
              </c:strCache>
            </c:strRef>
          </c:cat>
          <c:val>
            <c:numRef>
              <c:f>sedimet!$C$3:$C$18</c:f>
              <c:numCache>
                <c:formatCode>General</c:formatCode>
                <c:ptCount val="16"/>
                <c:pt idx="0">
                  <c:v>27.305599999999998</c:v>
                </c:pt>
                <c:pt idx="1">
                  <c:v>72.813999999999993</c:v>
                </c:pt>
                <c:pt idx="2">
                  <c:v>60.300800000000002</c:v>
                </c:pt>
                <c:pt idx="3">
                  <c:v>34.131999999999998</c:v>
                </c:pt>
                <c:pt idx="4">
                  <c:v>48.921599999999998</c:v>
                </c:pt>
                <c:pt idx="5">
                  <c:v>71.677199999999999</c:v>
                </c:pt>
                <c:pt idx="6">
                  <c:v>47.784799999999997</c:v>
                </c:pt>
                <c:pt idx="7">
                  <c:v>32.995199999999997</c:v>
                </c:pt>
                <c:pt idx="8">
                  <c:v>80.78</c:v>
                </c:pt>
                <c:pt idx="9">
                  <c:v>44.371600000000001</c:v>
                </c:pt>
                <c:pt idx="10">
                  <c:v>75.090400000000002</c:v>
                </c:pt>
                <c:pt idx="11">
                  <c:v>67.127200000000002</c:v>
                </c:pt>
                <c:pt idx="12">
                  <c:v>125.1516</c:v>
                </c:pt>
                <c:pt idx="13">
                  <c:v>91.019599999999997</c:v>
                </c:pt>
                <c:pt idx="14">
                  <c:v>63.713999999999999</c:v>
                </c:pt>
                <c:pt idx="15">
                  <c:v>120.5988</c:v>
                </c:pt>
              </c:numCache>
            </c:numRef>
          </c:val>
          <c:extLst>
            <c:ext xmlns:c16="http://schemas.microsoft.com/office/drawing/2014/chart" uri="{C3380CC4-5D6E-409C-BE32-E72D297353CC}">
              <c16:uniqueId val="{00000002-BFED-9C4B-B926-B4E6C5E8F5B3}"/>
            </c:ext>
          </c:extLst>
        </c:ser>
        <c:dLbls>
          <c:showLegendKey val="0"/>
          <c:showVal val="0"/>
          <c:showCatName val="0"/>
          <c:showSerName val="0"/>
          <c:showPercent val="0"/>
          <c:showBubbleSize val="0"/>
        </c:dLbls>
        <c:gapWidth val="219"/>
        <c:overlap val="-27"/>
        <c:axId val="229307096"/>
        <c:axId val="229310624"/>
      </c:barChart>
      <c:catAx>
        <c:axId val="22930709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sample sites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NG"/>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229310624"/>
        <c:crosses val="autoZero"/>
        <c:auto val="1"/>
        <c:lblAlgn val="ctr"/>
        <c:lblOffset val="100"/>
        <c:noMultiLvlLbl val="0"/>
      </c:catAx>
      <c:valAx>
        <c:axId val="229310624"/>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metal concentration in mg/g</a:t>
                </a:r>
              </a:p>
            </c:rich>
          </c:tx>
          <c:layout>
            <c:manualLayout>
              <c:xMode val="edge"/>
              <c:yMode val="edge"/>
              <c:x val="1.759036066703017E-2"/>
              <c:y val="0.31135772788200555"/>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NG"/>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crossAx val="2293070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NG"/>
        </a:p>
      </c:txPr>
    </c:legend>
    <c:plotVisOnly val="1"/>
    <c:dispBlanksAs val="gap"/>
    <c:showDLblsOverMax val="0"/>
  </c:chart>
  <c:spPr>
    <a:noFill/>
    <a:ln>
      <a:noFill/>
    </a:ln>
    <a:effectLst/>
  </c:spPr>
  <c:txPr>
    <a:bodyPr/>
    <a:lstStyle/>
    <a:p>
      <a:pPr>
        <a:defRPr/>
      </a:pPr>
      <a:endParaRPr lang="en-NG"/>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0.14642</cdr:x>
      <cdr:y>0.05651</cdr:y>
    </cdr:from>
    <cdr:to>
      <cdr:x>0.25748</cdr:x>
      <cdr:y>0.2097</cdr:y>
    </cdr:to>
    <cdr:sp macro="" textlink="">
      <cdr:nvSpPr>
        <cdr:cNvPr id="2" name="TextBox 1"/>
        <cdr:cNvSpPr txBox="1"/>
      </cdr:nvSpPr>
      <cdr:spPr>
        <a:xfrm xmlns:a="http://schemas.openxmlformats.org/drawingml/2006/main">
          <a:off x="847139" y="195994"/>
          <a:ext cx="642536" cy="53132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a:t>estuary</a:t>
          </a:r>
        </a:p>
      </cdr:txBody>
    </cdr:sp>
  </cdr:relSizeAnchor>
  <cdr:relSizeAnchor xmlns:cdr="http://schemas.openxmlformats.org/drawingml/2006/chartDrawing">
    <cdr:from>
      <cdr:x>0.60154</cdr:x>
      <cdr:y>0.07092</cdr:y>
    </cdr:from>
    <cdr:to>
      <cdr:x>0.7126</cdr:x>
      <cdr:y>0.22411</cdr:y>
    </cdr:to>
    <cdr:sp macro="" textlink="">
      <cdr:nvSpPr>
        <cdr:cNvPr id="3" name="TextBox 2"/>
        <cdr:cNvSpPr txBox="1"/>
      </cdr:nvSpPr>
      <cdr:spPr>
        <a:xfrm xmlns:a="http://schemas.openxmlformats.org/drawingml/2006/main">
          <a:off x="4953000" y="42333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a:t>river</a:t>
          </a:r>
        </a:p>
      </cdr:txBody>
    </cdr:sp>
  </cdr:relSizeAnchor>
  <cdr:relSizeAnchor xmlns:cdr="http://schemas.openxmlformats.org/drawingml/2006/chartDrawing">
    <cdr:from>
      <cdr:x>0.06334</cdr:x>
      <cdr:y>0.09095</cdr:y>
    </cdr:from>
    <cdr:to>
      <cdr:x>0.15589</cdr:x>
      <cdr:y>0.09095</cdr:y>
    </cdr:to>
    <cdr:cxnSp macro="">
      <cdr:nvCxnSpPr>
        <cdr:cNvPr id="5" name="Straight Arrow Connector 4">
          <a:extLst xmlns:a="http://schemas.openxmlformats.org/drawingml/2006/main">
            <a:ext uri="{FF2B5EF4-FFF2-40B4-BE49-F238E27FC236}">
              <a16:creationId xmlns:a16="http://schemas.microsoft.com/office/drawing/2014/main" id="{4A341F12-97B7-BEF6-CB30-EBB3CCF9A56C}"/>
            </a:ext>
          </a:extLst>
        </cdr:cNvPr>
        <cdr:cNvCxnSpPr/>
      </cdr:nvCxnSpPr>
      <cdr:spPr>
        <a:xfrm xmlns:a="http://schemas.openxmlformats.org/drawingml/2006/main" flipH="1" flipV="1">
          <a:off x="331194" y="309589"/>
          <a:ext cx="483927" cy="0"/>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0.2892</cdr:x>
      <cdr:y>0.09184</cdr:y>
    </cdr:from>
    <cdr:to>
      <cdr:x>0.609</cdr:x>
      <cdr:y>0.0922</cdr:y>
    </cdr:to>
    <cdr:cxnSp macro="">
      <cdr:nvCxnSpPr>
        <cdr:cNvPr id="7" name="Straight Arrow Connector 6">
          <a:extLst xmlns:a="http://schemas.openxmlformats.org/drawingml/2006/main">
            <a:ext uri="{FF2B5EF4-FFF2-40B4-BE49-F238E27FC236}">
              <a16:creationId xmlns:a16="http://schemas.microsoft.com/office/drawing/2014/main" id="{15A65A79-EF57-50F3-19D8-ABCBCEB2586A}"/>
            </a:ext>
          </a:extLst>
        </cdr:cNvPr>
        <cdr:cNvCxnSpPr/>
      </cdr:nvCxnSpPr>
      <cdr:spPr>
        <a:xfrm xmlns:a="http://schemas.openxmlformats.org/drawingml/2006/main" flipH="1">
          <a:off x="2381250" y="548218"/>
          <a:ext cx="2633135" cy="2115"/>
        </a:xfrm>
        <a:prstGeom xmlns:a="http://schemas.openxmlformats.org/drawingml/2006/main" prst="straightConnector1">
          <a:avLst/>
        </a:prstGeom>
        <a:ln xmlns:a="http://schemas.openxmlformats.org/drawingml/2006/main">
          <a:solidFill>
            <a:sysClr val="windowText" lastClr="000000"/>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0.2365</cdr:x>
      <cdr:y>0.0922</cdr:y>
    </cdr:from>
    <cdr:to>
      <cdr:x>0.28406</cdr:x>
      <cdr:y>0.0922</cdr:y>
    </cdr:to>
    <cdr:cxnSp macro="">
      <cdr:nvCxnSpPr>
        <cdr:cNvPr id="9" name="Straight Arrow Connector 8">
          <a:extLst xmlns:a="http://schemas.openxmlformats.org/drawingml/2006/main">
            <a:ext uri="{FF2B5EF4-FFF2-40B4-BE49-F238E27FC236}">
              <a16:creationId xmlns:a16="http://schemas.microsoft.com/office/drawing/2014/main" id="{AAED76D1-724C-9022-BFE1-D1F8B4F4C83E}"/>
            </a:ext>
          </a:extLst>
        </cdr:cNvPr>
        <cdr:cNvCxnSpPr/>
      </cdr:nvCxnSpPr>
      <cdr:spPr>
        <a:xfrm xmlns:a="http://schemas.openxmlformats.org/drawingml/2006/main">
          <a:off x="1947333" y="550333"/>
          <a:ext cx="391584" cy="0"/>
        </a:xfrm>
        <a:prstGeom xmlns:a="http://schemas.openxmlformats.org/drawingml/2006/main" prst="straightConnector1">
          <a:avLst/>
        </a:prstGeom>
        <a:ln xmlns:a="http://schemas.openxmlformats.org/drawingml/2006/main">
          <a:solidFill>
            <a:sysClr val="windowText" lastClr="000000"/>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0.67203</cdr:x>
      <cdr:y>0.0922</cdr:y>
    </cdr:from>
    <cdr:to>
      <cdr:x>0.90082</cdr:x>
      <cdr:y>0.09397</cdr:y>
    </cdr:to>
    <cdr:cxnSp macro="">
      <cdr:nvCxnSpPr>
        <cdr:cNvPr id="14" name="Straight Arrow Connector 13">
          <a:extLst xmlns:a="http://schemas.openxmlformats.org/drawingml/2006/main">
            <a:ext uri="{FF2B5EF4-FFF2-40B4-BE49-F238E27FC236}">
              <a16:creationId xmlns:a16="http://schemas.microsoft.com/office/drawing/2014/main" id="{3880C874-2B7A-2011-932F-B2AB186DA2B4}"/>
            </a:ext>
          </a:extLst>
        </cdr:cNvPr>
        <cdr:cNvCxnSpPr/>
      </cdr:nvCxnSpPr>
      <cdr:spPr>
        <a:xfrm xmlns:a="http://schemas.openxmlformats.org/drawingml/2006/main" flipV="1">
          <a:off x="3888048" y="357547"/>
          <a:ext cx="1323661" cy="6863"/>
        </a:xfrm>
        <a:prstGeom xmlns:a="http://schemas.openxmlformats.org/drawingml/2006/main" prst="straightConnector1">
          <a:avLst/>
        </a:prstGeom>
        <a:ln xmlns:a="http://schemas.openxmlformats.org/drawingml/2006/main">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491F03D-652F-4677-ACDF-3C8A1D57C46A}" type="datetimeFigureOut">
              <a:rPr lang="en-US" smtClean="0"/>
              <a:t>9/11/23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DB7380-8CED-4F8A-A160-734681BE8AE0}" type="slidenum">
              <a:rPr lang="en-US" smtClean="0"/>
              <a:t>‹#›</a:t>
            </a:fld>
            <a:endParaRPr lang="en-US"/>
          </a:p>
        </p:txBody>
      </p:sp>
    </p:spTree>
    <p:extLst>
      <p:ext uri="{BB962C8B-B14F-4D97-AF65-F5344CB8AC3E}">
        <p14:creationId xmlns:p14="http://schemas.microsoft.com/office/powerpoint/2010/main" val="811795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91F03D-652F-4677-ACDF-3C8A1D57C46A}" type="datetimeFigureOut">
              <a:rPr lang="en-US" smtClean="0"/>
              <a:t>9/11/23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DB7380-8CED-4F8A-A160-734681BE8AE0}" type="slidenum">
              <a:rPr lang="en-US" smtClean="0"/>
              <a:t>‹#›</a:t>
            </a:fld>
            <a:endParaRPr lang="en-US"/>
          </a:p>
        </p:txBody>
      </p:sp>
    </p:spTree>
    <p:extLst>
      <p:ext uri="{BB962C8B-B14F-4D97-AF65-F5344CB8AC3E}">
        <p14:creationId xmlns:p14="http://schemas.microsoft.com/office/powerpoint/2010/main" val="2790712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91F03D-652F-4677-ACDF-3C8A1D57C46A}" type="datetimeFigureOut">
              <a:rPr lang="en-US" smtClean="0"/>
              <a:t>9/11/23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DB7380-8CED-4F8A-A160-734681BE8AE0}" type="slidenum">
              <a:rPr lang="en-US" smtClean="0"/>
              <a:t>‹#›</a:t>
            </a:fld>
            <a:endParaRPr lang="en-US"/>
          </a:p>
        </p:txBody>
      </p:sp>
    </p:spTree>
    <p:extLst>
      <p:ext uri="{BB962C8B-B14F-4D97-AF65-F5344CB8AC3E}">
        <p14:creationId xmlns:p14="http://schemas.microsoft.com/office/powerpoint/2010/main" val="2436940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91F03D-652F-4677-ACDF-3C8A1D57C46A}" type="datetimeFigureOut">
              <a:rPr lang="en-US" smtClean="0"/>
              <a:t>9/11/23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DB7380-8CED-4F8A-A160-734681BE8AE0}" type="slidenum">
              <a:rPr lang="en-US" smtClean="0"/>
              <a:t>‹#›</a:t>
            </a:fld>
            <a:endParaRPr lang="en-US"/>
          </a:p>
        </p:txBody>
      </p:sp>
    </p:spTree>
    <p:extLst>
      <p:ext uri="{BB962C8B-B14F-4D97-AF65-F5344CB8AC3E}">
        <p14:creationId xmlns:p14="http://schemas.microsoft.com/office/powerpoint/2010/main" val="3722248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91F03D-652F-4677-ACDF-3C8A1D57C46A}" type="datetimeFigureOut">
              <a:rPr lang="en-US" smtClean="0"/>
              <a:t>9/11/23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DB7380-8CED-4F8A-A160-734681BE8AE0}" type="slidenum">
              <a:rPr lang="en-US" smtClean="0"/>
              <a:t>‹#›</a:t>
            </a:fld>
            <a:endParaRPr lang="en-US"/>
          </a:p>
        </p:txBody>
      </p:sp>
    </p:spTree>
    <p:extLst>
      <p:ext uri="{BB962C8B-B14F-4D97-AF65-F5344CB8AC3E}">
        <p14:creationId xmlns:p14="http://schemas.microsoft.com/office/powerpoint/2010/main" val="3055394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91F03D-652F-4677-ACDF-3C8A1D57C46A}" type="datetimeFigureOut">
              <a:rPr lang="en-US" smtClean="0"/>
              <a:t>9/11/23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DB7380-8CED-4F8A-A160-734681BE8AE0}" type="slidenum">
              <a:rPr lang="en-US" smtClean="0"/>
              <a:t>‹#›</a:t>
            </a:fld>
            <a:endParaRPr lang="en-US"/>
          </a:p>
        </p:txBody>
      </p:sp>
    </p:spTree>
    <p:extLst>
      <p:ext uri="{BB962C8B-B14F-4D97-AF65-F5344CB8AC3E}">
        <p14:creationId xmlns:p14="http://schemas.microsoft.com/office/powerpoint/2010/main" val="1725124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491F03D-652F-4677-ACDF-3C8A1D57C46A}" type="datetimeFigureOut">
              <a:rPr lang="en-US" smtClean="0"/>
              <a:t>9/11/23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DB7380-8CED-4F8A-A160-734681BE8AE0}" type="slidenum">
              <a:rPr lang="en-US" smtClean="0"/>
              <a:t>‹#›</a:t>
            </a:fld>
            <a:endParaRPr lang="en-US"/>
          </a:p>
        </p:txBody>
      </p:sp>
    </p:spTree>
    <p:extLst>
      <p:ext uri="{BB962C8B-B14F-4D97-AF65-F5344CB8AC3E}">
        <p14:creationId xmlns:p14="http://schemas.microsoft.com/office/powerpoint/2010/main" val="1573390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91F03D-652F-4677-ACDF-3C8A1D57C46A}" type="datetimeFigureOut">
              <a:rPr lang="en-US" smtClean="0"/>
              <a:t>9/11/23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DB7380-8CED-4F8A-A160-734681BE8AE0}" type="slidenum">
              <a:rPr lang="en-US" smtClean="0"/>
              <a:t>‹#›</a:t>
            </a:fld>
            <a:endParaRPr lang="en-US"/>
          </a:p>
        </p:txBody>
      </p:sp>
    </p:spTree>
    <p:extLst>
      <p:ext uri="{BB962C8B-B14F-4D97-AF65-F5344CB8AC3E}">
        <p14:creationId xmlns:p14="http://schemas.microsoft.com/office/powerpoint/2010/main" val="1220273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1F03D-652F-4677-ACDF-3C8A1D57C46A}" type="datetimeFigureOut">
              <a:rPr lang="en-US" smtClean="0"/>
              <a:t>9/11/23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DB7380-8CED-4F8A-A160-734681BE8AE0}" type="slidenum">
              <a:rPr lang="en-US" smtClean="0"/>
              <a:t>‹#›</a:t>
            </a:fld>
            <a:endParaRPr lang="en-US"/>
          </a:p>
        </p:txBody>
      </p:sp>
    </p:spTree>
    <p:extLst>
      <p:ext uri="{BB962C8B-B14F-4D97-AF65-F5344CB8AC3E}">
        <p14:creationId xmlns:p14="http://schemas.microsoft.com/office/powerpoint/2010/main" val="1406633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91F03D-652F-4677-ACDF-3C8A1D57C46A}" type="datetimeFigureOut">
              <a:rPr lang="en-US" smtClean="0"/>
              <a:t>9/11/23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DB7380-8CED-4F8A-A160-734681BE8AE0}" type="slidenum">
              <a:rPr lang="en-US" smtClean="0"/>
              <a:t>‹#›</a:t>
            </a:fld>
            <a:endParaRPr lang="en-US"/>
          </a:p>
        </p:txBody>
      </p:sp>
    </p:spTree>
    <p:extLst>
      <p:ext uri="{BB962C8B-B14F-4D97-AF65-F5344CB8AC3E}">
        <p14:creationId xmlns:p14="http://schemas.microsoft.com/office/powerpoint/2010/main" val="2500221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91F03D-652F-4677-ACDF-3C8A1D57C46A}" type="datetimeFigureOut">
              <a:rPr lang="en-US" smtClean="0"/>
              <a:t>9/11/23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DB7380-8CED-4F8A-A160-734681BE8AE0}" type="slidenum">
              <a:rPr lang="en-US" smtClean="0"/>
              <a:t>‹#›</a:t>
            </a:fld>
            <a:endParaRPr lang="en-US"/>
          </a:p>
        </p:txBody>
      </p:sp>
    </p:spTree>
    <p:extLst>
      <p:ext uri="{BB962C8B-B14F-4D97-AF65-F5344CB8AC3E}">
        <p14:creationId xmlns:p14="http://schemas.microsoft.com/office/powerpoint/2010/main" val="2441676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91F03D-652F-4677-ACDF-3C8A1D57C46A}" type="datetimeFigureOut">
              <a:rPr lang="en-US" smtClean="0"/>
              <a:t>9/11/23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DB7380-8CED-4F8A-A160-734681BE8AE0}" type="slidenum">
              <a:rPr lang="en-US" smtClean="0"/>
              <a:t>‹#›</a:t>
            </a:fld>
            <a:endParaRPr lang="en-US"/>
          </a:p>
        </p:txBody>
      </p:sp>
    </p:spTree>
    <p:extLst>
      <p:ext uri="{BB962C8B-B14F-4D97-AF65-F5344CB8AC3E}">
        <p14:creationId xmlns:p14="http://schemas.microsoft.com/office/powerpoint/2010/main" val="61479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chart" Target="../charts/chart1.xml"/><Relationship Id="rId1" Type="http://schemas.openxmlformats.org/officeDocument/2006/relationships/slideLayout" Target="../slideLayouts/slideLayout7.xml"/><Relationship Id="rId5" Type="http://schemas.openxmlformats.org/officeDocument/2006/relationships/chart" Target="../charts/chart2.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6726" y="141668"/>
            <a:ext cx="9144000" cy="3168203"/>
          </a:xfrm>
        </p:spPr>
        <p:txBody>
          <a:bodyPr>
            <a:normAutofit fontScale="90000"/>
          </a:bodyPr>
          <a:lstStyle/>
          <a:p>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ASSESSMENT OF THE </a:t>
            </a:r>
            <a:r>
              <a:rPr lang="en-US" sz="3100" b="1" dirty="0">
                <a:latin typeface="Arial" panose="020B0604020202020204" pitchFamily="34" charset="0"/>
                <a:cs typeface="Arial" panose="020B0604020202020204" pitchFamily="34" charset="0"/>
              </a:rPr>
              <a:t>DISTRIBUTION OF THE PHYSIOCHEMICAL AND GEOCHEMICAL PROPERTIES IN RIVERS AND ESTUARIES: A CASE STUDY OF SOME PART OF ILAJE.</a:t>
            </a:r>
            <a:br>
              <a:rPr lang="en-US" sz="3100" b="1" dirty="0">
                <a:latin typeface="Arial" panose="020B0604020202020204" pitchFamily="34" charset="0"/>
                <a:cs typeface="Arial" panose="020B0604020202020204" pitchFamily="34" charset="0"/>
              </a:rPr>
            </a:br>
            <a:br>
              <a:rPr lang="en-US" sz="3100" b="1" dirty="0"/>
            </a:br>
            <a:r>
              <a:rPr lang="en-US" sz="1800" b="1" dirty="0"/>
              <a:t>PRESENTED BY</a:t>
            </a:r>
            <a:br>
              <a:rPr lang="en-US" sz="1800" b="1" dirty="0"/>
            </a:br>
            <a:br>
              <a:rPr lang="en-US" sz="1800" b="1" dirty="0"/>
            </a:br>
            <a:r>
              <a:rPr lang="en-US" sz="2700" b="1" dirty="0"/>
              <a:t>OKOMOLEHIN, OLUWASEUN EMMANUEL</a:t>
            </a:r>
            <a:br>
              <a:rPr lang="en-US" sz="2700" b="1" dirty="0"/>
            </a:br>
            <a:r>
              <a:rPr lang="en-US" sz="2700" b="1" dirty="0"/>
              <a:t>MST/11/4673</a:t>
            </a:r>
          </a:p>
        </p:txBody>
      </p:sp>
      <p:sp>
        <p:nvSpPr>
          <p:cNvPr id="3" name="Subtitle 2"/>
          <p:cNvSpPr>
            <a:spLocks noGrp="1"/>
          </p:cNvSpPr>
          <p:nvPr>
            <p:ph type="subTitle" idx="1"/>
          </p:nvPr>
        </p:nvSpPr>
        <p:spPr>
          <a:xfrm>
            <a:off x="1043189" y="3602037"/>
            <a:ext cx="10354613" cy="2554063"/>
          </a:xfrm>
        </p:spPr>
        <p:txBody>
          <a:bodyPr>
            <a:normAutofit fontScale="92500" lnSpcReduction="10000"/>
          </a:bodyPr>
          <a:lstStyle/>
          <a:p>
            <a:pPr algn="just"/>
            <a:r>
              <a:rPr lang="en-US" dirty="0"/>
              <a:t>Goals of study are  to</a:t>
            </a:r>
          </a:p>
          <a:p>
            <a:pPr algn="just"/>
            <a:r>
              <a:rPr lang="en-US" dirty="0"/>
              <a:t>•	Determine and compare the water physiochemical parameters in the river and estuary.</a:t>
            </a:r>
          </a:p>
          <a:p>
            <a:pPr algn="just"/>
            <a:r>
              <a:rPr lang="en-US" dirty="0"/>
              <a:t>•	Determine the depths along the waterways to the ocean mouth.  </a:t>
            </a:r>
          </a:p>
          <a:p>
            <a:pPr algn="just"/>
            <a:r>
              <a:rPr lang="en-US" dirty="0"/>
              <a:t>•	</a:t>
            </a:r>
            <a:r>
              <a:rPr lang="en-US"/>
              <a:t> Determine </a:t>
            </a:r>
            <a:r>
              <a:rPr lang="en-US" dirty="0"/>
              <a:t>and compare the concentration of heavy metals in the river and estuary sediment.</a:t>
            </a:r>
          </a:p>
          <a:p>
            <a:pPr algn="just"/>
            <a:r>
              <a:rPr lang="en-US" dirty="0"/>
              <a:t>•	Correlate result with standards and limits.</a:t>
            </a:r>
          </a:p>
          <a:p>
            <a:pPr algn="just"/>
            <a:endParaRPr lang="en-US" dirty="0"/>
          </a:p>
        </p:txBody>
      </p:sp>
    </p:spTree>
    <p:extLst>
      <p:ext uri="{BB962C8B-B14F-4D97-AF65-F5344CB8AC3E}">
        <p14:creationId xmlns:p14="http://schemas.microsoft.com/office/powerpoint/2010/main" val="1041818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9788" y="296214"/>
            <a:ext cx="3932237" cy="1761186"/>
          </a:xfrm>
        </p:spPr>
        <p:txBody>
          <a:bodyPr>
            <a:normAutofit/>
          </a:bodyPr>
          <a:lstStyle/>
          <a:p>
            <a:pPr algn="just"/>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The study area is the coastal region of Ondo State at the Ilaje Local Government area of the southwestern part of Nigeria between Lat. 5°50’ – 6° 20’N and Long. 4°40’ – 5° 05’ E.</a:t>
            </a:r>
          </a:p>
        </p:txBody>
      </p:sp>
      <p:sp>
        <p:nvSpPr>
          <p:cNvPr id="5" name="Content Placeholder 4"/>
          <p:cNvSpPr>
            <a:spLocks noGrp="1"/>
          </p:cNvSpPr>
          <p:nvPr>
            <p:ph idx="1"/>
          </p:nvPr>
        </p:nvSpPr>
        <p:spPr>
          <a:xfrm>
            <a:off x="5530917" y="240450"/>
            <a:ext cx="6172200" cy="6366412"/>
          </a:xfrm>
        </p:spPr>
        <p:txBody>
          <a:bodyPr>
            <a:normAutofit lnSpcReduction="10000"/>
          </a:bodyPr>
          <a:lstStyle/>
          <a:p>
            <a:pPr algn="just"/>
            <a:r>
              <a:rPr lang="en-US" sz="2000" dirty="0"/>
              <a:t>The water surface physiochemical parameters at each sampling points were detected and recorded by the multi-meter probe and analyzer (HANNA HI 9828) directly in contact with the river and estuary, water depth was determined at each sampling point by the echo sounder (FURUNO LS-6100),and the Sediments from the bottom of river and estuary were obtained using the van veen grab, collected in polythene bags for laboratory heavy metal test. </a:t>
            </a:r>
          </a:p>
          <a:p>
            <a:pPr algn="just"/>
            <a:r>
              <a:rPr lang="en-US" sz="2000" dirty="0"/>
              <a:t>Sediment samples collected were sun dried, grounded and sieved to grain size of &lt; 200 µm. 1 grams of each sediments was measured and digested with volume of 5 ml mixture of 16 M HNO3 (J.T Baker) and 11.5 HCL (Fisher trace metal grade) in a ratio 2:1 into a conical flask, and whole mixture boiled at temperature of 150 °C and filtered with filter paper through funnel into a beaker. The metals obtained were regarded and analysed as pseudo-total metal because not all the silicate phase present in the sediments were dissolved but filtered out with an acid washed filters (45 µm pore size). The analyses of Fe, Pb, Cr, Zn and Cu in the digested samples were done using Flame Atomic Absorption Spectrometer (AAS) AA320N model with direct air-acetylene flame method. </a:t>
            </a:r>
          </a:p>
          <a:p>
            <a:endParaRPr lang="en-US" sz="2000" dirty="0"/>
          </a:p>
        </p:txBody>
      </p:sp>
      <p:sp>
        <p:nvSpPr>
          <p:cNvPr id="6" name="Text Placeholder 5"/>
          <p:cNvSpPr>
            <a:spLocks noGrp="1"/>
          </p:cNvSpPr>
          <p:nvPr>
            <p:ph type="body" sz="half" idx="2"/>
          </p:nvPr>
        </p:nvSpPr>
        <p:spPr/>
        <p:txBody>
          <a:bodyPr/>
          <a:lstStyle/>
          <a:p>
            <a:endParaRPr lang="en-US" dirty="0"/>
          </a:p>
        </p:txBody>
      </p:sp>
      <p:pic>
        <p:nvPicPr>
          <p:cNvPr id="7" name="Picture 6"/>
          <p:cNvPicPr/>
          <p:nvPr/>
        </p:nvPicPr>
        <p:blipFill rotWithShape="1">
          <a:blip r:embed="rId2">
            <a:extLst>
              <a:ext uri="{28A0092B-C50C-407E-A947-70E740481C1C}">
                <a14:useLocalDpi xmlns:a14="http://schemas.microsoft.com/office/drawing/2010/main" val="0"/>
              </a:ext>
            </a:extLst>
          </a:blip>
          <a:srcRect l="-2093" t="-2121" r="-1" b="3752"/>
          <a:stretch/>
        </p:blipFill>
        <p:spPr bwMode="auto">
          <a:xfrm>
            <a:off x="0" y="2009104"/>
            <a:ext cx="5228823" cy="472654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09127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1740386251"/>
              </p:ext>
            </p:extLst>
          </p:nvPr>
        </p:nvGraphicFramePr>
        <p:xfrm>
          <a:off x="167425" y="1"/>
          <a:ext cx="5228823" cy="3567447"/>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2"/>
          <p:cNvSpPr>
            <a:spLocks noChangeArrowheads="1"/>
          </p:cNvSpPr>
          <p:nvPr/>
        </p:nvSpPr>
        <p:spPr bwMode="auto">
          <a:xfrm>
            <a:off x="5653825" y="38636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1577318692"/>
              </p:ext>
            </p:extLst>
          </p:nvPr>
        </p:nvGraphicFramePr>
        <p:xfrm>
          <a:off x="5653825" y="386367"/>
          <a:ext cx="6538175" cy="3390900"/>
        </p:xfrm>
        <a:graphic>
          <a:graphicData uri="http://schemas.openxmlformats.org/presentationml/2006/ole">
            <mc:AlternateContent xmlns:mc="http://schemas.openxmlformats.org/markup-compatibility/2006">
              <mc:Choice xmlns:v="urn:schemas-microsoft-com:vml" Requires="v">
                <p:oleObj name="SPW 10.0 Graph" r:id="rId3" imgW="7597150" imgH="5953215" progId="SigmaPlotGraphicObject.9">
                  <p:embed/>
                </p:oleObj>
              </mc:Choice>
              <mc:Fallback>
                <p:oleObj name="SPW 10.0 Graph" r:id="rId3" imgW="7597150" imgH="5953215" progId="SigmaPlotGraphicObject.9">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3825" y="386367"/>
                        <a:ext cx="6538175" cy="3390900"/>
                      </a:xfrm>
                      <a:prstGeom prst="rect">
                        <a:avLst/>
                      </a:prstGeom>
                      <a:noFill/>
                    </p:spPr>
                  </p:pic>
                </p:oleObj>
              </mc:Fallback>
            </mc:AlternateContent>
          </a:graphicData>
        </a:graphic>
      </p:graphicFrame>
      <p:graphicFrame>
        <p:nvGraphicFramePr>
          <p:cNvPr id="9" name="Chart 8"/>
          <p:cNvGraphicFramePr/>
          <p:nvPr>
            <p:extLst>
              <p:ext uri="{D42A27DB-BD31-4B8C-83A1-F6EECF244321}">
                <p14:modId xmlns:p14="http://schemas.microsoft.com/office/powerpoint/2010/main" val="3716613644"/>
              </p:ext>
            </p:extLst>
          </p:nvPr>
        </p:nvGraphicFramePr>
        <p:xfrm>
          <a:off x="2144333" y="3760430"/>
          <a:ext cx="5791200" cy="2943225"/>
        </p:xfrm>
        <a:graphic>
          <a:graphicData uri="http://schemas.openxmlformats.org/drawingml/2006/chart">
            <c:chart xmlns:c="http://schemas.openxmlformats.org/drawingml/2006/chart" xmlns:r="http://schemas.openxmlformats.org/officeDocument/2006/relationships" r:id="rId5"/>
          </a:graphicData>
        </a:graphic>
      </p:graphicFrame>
      <p:sp>
        <p:nvSpPr>
          <p:cNvPr id="10" name="TextBox 9"/>
          <p:cNvSpPr txBox="1"/>
          <p:nvPr/>
        </p:nvSpPr>
        <p:spPr>
          <a:xfrm>
            <a:off x="7984901" y="5847009"/>
            <a:ext cx="3631842" cy="923330"/>
          </a:xfrm>
          <a:prstGeom prst="rect">
            <a:avLst/>
          </a:prstGeom>
          <a:noFill/>
        </p:spPr>
        <p:txBody>
          <a:bodyPr wrap="square" rtlCol="0">
            <a:spAutoFit/>
          </a:bodyPr>
          <a:lstStyle/>
          <a:p>
            <a:pPr marL="285750" indent="-285750">
              <a:buFont typeface="Arial" panose="020B0604020202020204" pitchFamily="34" charset="0"/>
              <a:buChar char="•"/>
            </a:pPr>
            <a:r>
              <a:rPr lang="en-US" dirty="0"/>
              <a:t>Lead, zinc and copper concentration in different locations.</a:t>
            </a:r>
          </a:p>
        </p:txBody>
      </p:sp>
      <p:sp>
        <p:nvSpPr>
          <p:cNvPr id="11" name="TextBox 10"/>
          <p:cNvSpPr txBox="1"/>
          <p:nvPr/>
        </p:nvSpPr>
        <p:spPr>
          <a:xfrm>
            <a:off x="8667482" y="3876541"/>
            <a:ext cx="3361386" cy="669701"/>
          </a:xfrm>
          <a:prstGeom prst="rect">
            <a:avLst/>
          </a:prstGeom>
          <a:noFill/>
        </p:spPr>
        <p:txBody>
          <a:bodyPr wrap="square" rtlCol="0">
            <a:spAutoFit/>
          </a:bodyPr>
          <a:lstStyle/>
          <a:p>
            <a:pPr marL="285750" indent="-285750">
              <a:buFont typeface="Arial" panose="020B0604020202020204" pitchFamily="34" charset="0"/>
              <a:buChar char="•"/>
            </a:pPr>
            <a:r>
              <a:rPr lang="en-US" dirty="0"/>
              <a:t>Salinity, temperature and density variation</a:t>
            </a:r>
          </a:p>
        </p:txBody>
      </p:sp>
      <p:sp>
        <p:nvSpPr>
          <p:cNvPr id="12" name="TextBox 11"/>
          <p:cNvSpPr txBox="1"/>
          <p:nvPr/>
        </p:nvSpPr>
        <p:spPr>
          <a:xfrm>
            <a:off x="154545" y="3206840"/>
            <a:ext cx="1841680" cy="1477328"/>
          </a:xfrm>
          <a:prstGeom prst="rect">
            <a:avLst/>
          </a:prstGeom>
          <a:noFill/>
        </p:spPr>
        <p:txBody>
          <a:bodyPr wrap="square" rtlCol="0">
            <a:spAutoFit/>
          </a:bodyPr>
          <a:lstStyle/>
          <a:p>
            <a:pPr marL="285750" indent="-285750">
              <a:buFont typeface="Arial" panose="020B0604020202020204" pitchFamily="34" charset="0"/>
              <a:buChar char="•"/>
            </a:pPr>
            <a:r>
              <a:rPr lang="en-US" dirty="0"/>
              <a:t>Temperature, DO and pH variation across sample locations</a:t>
            </a:r>
          </a:p>
        </p:txBody>
      </p:sp>
    </p:spTree>
    <p:extLst>
      <p:ext uri="{BB962C8B-B14F-4D97-AF65-F5344CB8AC3E}">
        <p14:creationId xmlns:p14="http://schemas.microsoft.com/office/powerpoint/2010/main" val="1978006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6268938" y="166373"/>
            <a:ext cx="5217795" cy="1450975"/>
          </a:xfrm>
          <a:prstGeom prst="rect">
            <a:avLst/>
          </a:prstGeom>
          <a:noFill/>
          <a:ln>
            <a:noFill/>
          </a:ln>
        </p:spPr>
      </p:pic>
      <p:pic>
        <p:nvPicPr>
          <p:cNvPr id="3" name="Picture 2"/>
          <p:cNvPicPr/>
          <p:nvPr/>
        </p:nvPicPr>
        <p:blipFill>
          <a:blip r:embed="rId3">
            <a:extLst>
              <a:ext uri="{28A0092B-C50C-407E-A947-70E740481C1C}">
                <a14:useLocalDpi xmlns:a14="http://schemas.microsoft.com/office/drawing/2010/main" val="0"/>
              </a:ext>
            </a:extLst>
          </a:blip>
          <a:srcRect/>
          <a:stretch>
            <a:fillRect/>
          </a:stretch>
        </p:blipFill>
        <p:spPr bwMode="auto">
          <a:xfrm>
            <a:off x="6241961" y="2033394"/>
            <a:ext cx="5731099" cy="1529080"/>
          </a:xfrm>
          <a:prstGeom prst="rect">
            <a:avLst/>
          </a:prstGeom>
          <a:noFill/>
          <a:ln>
            <a:noFill/>
          </a:ln>
        </p:spPr>
      </p:pic>
      <p:sp>
        <p:nvSpPr>
          <p:cNvPr id="4" name="Rectangle 3"/>
          <p:cNvSpPr/>
          <p:nvPr/>
        </p:nvSpPr>
        <p:spPr>
          <a:xfrm>
            <a:off x="1" y="-25758"/>
            <a:ext cx="6014434" cy="5016758"/>
          </a:xfrm>
          <a:prstGeom prst="rect">
            <a:avLst/>
          </a:prstGeom>
        </p:spPr>
        <p:txBody>
          <a:bodyPr wrap="square">
            <a:spAutoFit/>
          </a:bodyPr>
          <a:lstStyle/>
          <a:p>
            <a:pPr algn="just"/>
            <a:r>
              <a:rPr lang="en-US" sz="1600" dirty="0"/>
              <a:t>   The temperature of all the locations is generally high with the temperature highest at Station 24 having a value of 30.88°C and lowest at Station 17 having a value of 28.48°C. Though the observed temperatures fall within the acceptable limits for aquatic lives, 20°C–33°C, however, such high records are capable of reducing the dissolved oxygen, which is another important factor influencing aquatic lives. Temperature controls the solubility of gases in water, and the reaction rate of chemicals.</a:t>
            </a:r>
          </a:p>
          <a:p>
            <a:pPr algn="just"/>
            <a:r>
              <a:rPr lang="en-US" sz="1600" dirty="0"/>
              <a:t>   From the estuary through the rivers the pH is majorly around 7 except for Station 21 which has a pH of 8.11, thus the pH ranges between 7.26 and 8.11. The mean pH values were well within the acceptable range for drinking water (6.5 to 8.5), optimal aquatic productivity (6.5 to 9.0), and a livable range of 5.5 to 10 (Wetzel 2001). </a:t>
            </a:r>
          </a:p>
          <a:p>
            <a:pPr algn="just"/>
            <a:r>
              <a:rPr lang="en-US" sz="1600" dirty="0"/>
              <a:t>   The amount of dissolved oxygen in the river is averagely higher than the amount in the estuary though the highest value of dissolved oxygen 4.37 mg/l was obtained in the estuary at Station 2 and the lowest in the river at Station 16 with a recorded value of 1.29 mg/l. The amount of DO is generally too low in the water body, concentrations of DO above 5 mg/L are considered supportive of marine life, while concentrations below this are potentially harmful.</a:t>
            </a:r>
          </a:p>
        </p:txBody>
      </p:sp>
      <p:sp>
        <p:nvSpPr>
          <p:cNvPr id="5" name="Rectangle 4"/>
          <p:cNvSpPr/>
          <p:nvPr/>
        </p:nvSpPr>
        <p:spPr>
          <a:xfrm>
            <a:off x="6096000" y="3964900"/>
            <a:ext cx="6096000" cy="2893100"/>
          </a:xfrm>
          <a:prstGeom prst="rect">
            <a:avLst/>
          </a:prstGeom>
        </p:spPr>
        <p:txBody>
          <a:bodyPr>
            <a:spAutoFit/>
          </a:bodyPr>
          <a:lstStyle/>
          <a:p>
            <a:r>
              <a:rPr lang="en-US" sz="1400" dirty="0"/>
              <a:t>Lead ranges from 27.3056 mg/g at Station 1 to 125.1516 mg/g at Station 13, Pb is averagely higher than USEPA standard which is 40 mg/g. Pb concentration is high in some location, even at lower doses, it can cause anemia and kidney damage. Pb is introduced into this environments through fuel exhaust from boat, batteries, and paint pigment. </a:t>
            </a:r>
          </a:p>
          <a:p>
            <a:r>
              <a:rPr lang="en-US" sz="1400" dirty="0"/>
              <a:t>Zinc ranges from. 16.968 mg/g at Station 4 to 22.946 mg/g at Station 13. It is evenly spread across the sample location from estuary to river and its concentration is displayed in an unpolluted degree compared with standard. Copper ranges from 1.7276 mg/g at Station 9 to 12.9696 mg/g at Station 13. Copper just like Zn displays its concentration in an unpolluted degree. Major anthropogenic sources of Cu include agrochemicals (fertilizers and pesticides), wood preservatives, electroplating, and antifouling paints.</a:t>
            </a:r>
          </a:p>
          <a:p>
            <a:endParaRPr lang="en-US" sz="1400" dirty="0"/>
          </a:p>
        </p:txBody>
      </p:sp>
      <p:sp>
        <p:nvSpPr>
          <p:cNvPr id="6" name="Rectangle 5"/>
          <p:cNvSpPr/>
          <p:nvPr/>
        </p:nvSpPr>
        <p:spPr>
          <a:xfrm>
            <a:off x="0" y="4853781"/>
            <a:ext cx="6096000" cy="2062103"/>
          </a:xfrm>
          <a:prstGeom prst="rect">
            <a:avLst/>
          </a:prstGeom>
        </p:spPr>
        <p:txBody>
          <a:bodyPr>
            <a:spAutoFit/>
          </a:bodyPr>
          <a:lstStyle/>
          <a:p>
            <a:r>
              <a:rPr lang="en-US" sz="1600" dirty="0"/>
              <a:t>   Salinity, temperature and density data were plotted into a graph to show how water is driven by density and how saline and fresh water are mixed, the colder water with high salinity are the densest water, though salinity play more role in the stratification of the water, temperature also contributes to the water mass. In the region around temperature of 29.5°C and salinity between 15 and 30 the graph forms an antiform showing how serious mixing between the fresh and saline water is going on there</a:t>
            </a:r>
          </a:p>
        </p:txBody>
      </p:sp>
      <p:sp>
        <p:nvSpPr>
          <p:cNvPr id="7" name="TextBox 6"/>
          <p:cNvSpPr txBox="1"/>
          <p:nvPr/>
        </p:nvSpPr>
        <p:spPr>
          <a:xfrm>
            <a:off x="6220496" y="3541690"/>
            <a:ext cx="3219718" cy="369332"/>
          </a:xfrm>
          <a:prstGeom prst="rect">
            <a:avLst/>
          </a:prstGeom>
          <a:noFill/>
        </p:spPr>
        <p:txBody>
          <a:bodyPr wrap="square" rtlCol="0">
            <a:spAutoFit/>
          </a:bodyPr>
          <a:lstStyle/>
          <a:p>
            <a:r>
              <a:rPr lang="en-US" dirty="0"/>
              <a:t>Source: EPA 2012.</a:t>
            </a:r>
          </a:p>
        </p:txBody>
      </p:sp>
      <p:sp>
        <p:nvSpPr>
          <p:cNvPr id="8" name="TextBox 7"/>
          <p:cNvSpPr txBox="1"/>
          <p:nvPr/>
        </p:nvSpPr>
        <p:spPr>
          <a:xfrm>
            <a:off x="6246254" y="1532586"/>
            <a:ext cx="5396248" cy="369332"/>
          </a:xfrm>
          <a:prstGeom prst="rect">
            <a:avLst/>
          </a:prstGeom>
          <a:noFill/>
        </p:spPr>
        <p:txBody>
          <a:bodyPr wrap="square" rtlCol="0">
            <a:spAutoFit/>
          </a:bodyPr>
          <a:lstStyle/>
          <a:p>
            <a:r>
              <a:rPr lang="en-US" dirty="0"/>
              <a:t>Source: WHO (1996, 2004, 2006, 2011) and USEPA</a:t>
            </a:r>
          </a:p>
        </p:txBody>
      </p:sp>
    </p:spTree>
    <p:extLst>
      <p:ext uri="{BB962C8B-B14F-4D97-AF65-F5344CB8AC3E}">
        <p14:creationId xmlns:p14="http://schemas.microsoft.com/office/powerpoint/2010/main" val="4042614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SUMMARY</a:t>
            </a:r>
          </a:p>
        </p:txBody>
      </p:sp>
      <p:sp>
        <p:nvSpPr>
          <p:cNvPr id="3" name="Content Placeholder 2"/>
          <p:cNvSpPr>
            <a:spLocks noGrp="1"/>
          </p:cNvSpPr>
          <p:nvPr>
            <p:ph idx="1"/>
          </p:nvPr>
        </p:nvSpPr>
        <p:spPr/>
        <p:txBody>
          <a:bodyPr>
            <a:normAutofit/>
          </a:bodyPr>
          <a:lstStyle/>
          <a:p>
            <a:pPr marL="0" indent="0" algn="just">
              <a:buNone/>
            </a:pPr>
            <a:r>
              <a:rPr lang="en-US" sz="2400" dirty="0">
                <a:latin typeface="Candara" panose="020E0502030303020204" pitchFamily="34" charset="0"/>
              </a:rPr>
              <a:t>Aspects of the physicochemical parameters of Abereke estuary and rivers was investigated in a period of a single day, to assess the physicochemical chemical parameter a multimeter-probe was used to take a measurement of temperature, salinity, density, TDS, pressure, pH, DO, conductivity along the waterways. The physicochemical behaviour was described to see the spatial variation to evaluate the interaction between the river and the estuary. </a:t>
            </a:r>
          </a:p>
          <a:p>
            <a:pPr marL="0" indent="0" algn="just">
              <a:buNone/>
            </a:pPr>
            <a:r>
              <a:rPr lang="en-US" sz="2400" dirty="0">
                <a:latin typeface="Candara" panose="020E0502030303020204" pitchFamily="34" charset="0"/>
              </a:rPr>
              <a:t>Heavy metals in sediments were also evaluated, Sediment samples were collected at some locations within the stretch of the exploration, to be able to visualize how copious heavy metals are in the estuary and rivers, and how human activities such as agricultural practice and transportation affect the concentration of heavy metal in various location. </a:t>
            </a:r>
            <a:r>
              <a:rPr lang="en-US" dirty="0"/>
              <a:t>	 </a:t>
            </a:r>
          </a:p>
        </p:txBody>
      </p:sp>
    </p:spTree>
    <p:extLst>
      <p:ext uri="{BB962C8B-B14F-4D97-AF65-F5344CB8AC3E}">
        <p14:creationId xmlns:p14="http://schemas.microsoft.com/office/powerpoint/2010/main" val="1650618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1751</TotalTime>
  <Words>1087</Words>
  <Application>Microsoft Macintosh PowerPoint</Application>
  <PresentationFormat>Widescreen</PresentationFormat>
  <Paragraphs>29</Paragraphs>
  <Slides>5</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2" baseType="lpstr">
      <vt:lpstr>Arial Unicode MS</vt:lpstr>
      <vt:lpstr>Arial</vt:lpstr>
      <vt:lpstr>Calibri</vt:lpstr>
      <vt:lpstr>Calibri Light</vt:lpstr>
      <vt:lpstr>Candara</vt:lpstr>
      <vt:lpstr>Office Theme</vt:lpstr>
      <vt:lpstr>SPW 10.0 Graph</vt:lpstr>
      <vt:lpstr> ASSESSMENT OF THE DISTRIBUTION OF THE PHYSIOCHEMICAL AND GEOCHEMICAL PROPERTIES IN RIVERS AND ESTUARIES: A CASE STUDY OF SOME PART OF ILAJE.  PRESENTED BY  OKOMOLEHIN, OLUWASEUN EMMANUEL MST/11/4673</vt:lpstr>
      <vt:lpstr>The study area is the coastal region of Ondo State at the Ilaje Local Government area of the southwestern part of Nigeria between Lat. 5°50’ – 6° 20’N and Long. 4°40’ – 5° 05’ E.</vt:lpstr>
      <vt:lpstr>PowerPoint Presentation</vt:lpstr>
      <vt:lpstr>PowerPoint Presentation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THE DISTRIBUTION OF THE PHYSIOCHEMICAL AND GEOCHEMICAL PROPERTIES IN RIVERS AND ESTUARIES: A CASE STUDY OF SOME PART OF ILAJE.  PRESENTED BY  OKOMOLEHIN, OLUWASEUN EMMANUEL</dc:title>
  <dc:creator>emmanuel seun</dc:creator>
  <cp:lastModifiedBy>emmanuel seun</cp:lastModifiedBy>
  <cp:revision>37</cp:revision>
  <dcterms:created xsi:type="dcterms:W3CDTF">2016-08-23T21:30:08Z</dcterms:created>
  <dcterms:modified xsi:type="dcterms:W3CDTF">2023-09-11T13:19:57Z</dcterms:modified>
</cp:coreProperties>
</file>